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5"/>
  </p:notesMasterIdLst>
  <p:sldIdLst>
    <p:sldId id="258" r:id="rId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88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EBC3E6-A039-4B7D-AC6A-064A3595222F}" type="datetimeFigureOut">
              <a:rPr lang="en-US" altLang="ja-JP"/>
              <a:pPr/>
              <a:t>4/1/2014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BF26EE-059A-4F92-8AD2-77DBF71DC3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83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fld id="{B5DBC8F8-09B3-443B-8680-BF596851C4DD}" type="datetime8">
              <a:rPr lang="en-US" altLang="ja-JP">
                <a:solidFill>
                  <a:srgbClr val="000000"/>
                </a:solidFill>
                <a:sym typeface="Calibri" pitchFamily="34" charset="0"/>
              </a:rPr>
              <a:pPr>
                <a:buSzPct val="100000"/>
              </a:pPr>
              <a:t>4/1/2014 10:35 PM</a:t>
            </a:fld>
            <a:endParaRPr lang="en-US" altLang="ja-JP">
              <a:solidFill>
                <a:srgbClr val="000000"/>
              </a:solidFill>
              <a:sym typeface="Calibri" pitchFamily="34" charset="0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© 2007 Microsoft Corporation. All rights reserved. Microsoft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Windows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Windows Vista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、およびその他の製品名は、米国およびその他の国における登録商標または商標 です。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ここに示す情報は参照だけを目的とし、発表時点での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Corporation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の見解を表します。 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は変化する市況に対応する必要があり、この発表は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のコミットメントとして解釈されるものではありません。また </a:t>
            </a: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はこの発表日以降に提供されるあらゆる情報について、その正確性を保証できるものではありません。  </a:t>
            </a:r>
            <a:b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</a:br>
            <a:r>
              <a:rPr lang="en-US" altLang="ja-JP" smtClean="0">
                <a:solidFill>
                  <a:srgbClr val="000000"/>
                </a:solidFill>
                <a:sym typeface="Calibri" pitchFamily="34" charset="0"/>
              </a:rPr>
              <a:t>Microsoft </a:t>
            </a:r>
            <a:r>
              <a:rPr lang="ja-JP" altLang="en-US" smtClean="0">
                <a:solidFill>
                  <a:srgbClr val="000000"/>
                </a:solidFill>
                <a:sym typeface="Calibri" pitchFamily="34" charset="0"/>
              </a:rPr>
              <a:t>はここに示される情報について、明示、黙示、または法令を問わず保証をしません。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SzPct val="100000"/>
            </a:pPr>
            <a:fld id="{2186E258-AAC3-4E73-B50B-DC9A2FFC00AB}" type="slidenum">
              <a:rPr lang="en-US" altLang="ja-JP">
                <a:solidFill>
                  <a:srgbClr val="000000"/>
                </a:solidFill>
                <a:sym typeface="Calibri" pitchFamily="34" charset="0"/>
              </a:rPr>
              <a:pPr>
                <a:buSzPct val="100000"/>
              </a:pPr>
              <a:t>1</a:t>
            </a:fld>
            <a:endParaRPr lang="en-US" altLang="ja-JP">
              <a:solidFill>
                <a:srgbClr val="000000"/>
              </a:solidFill>
              <a:sym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105" y="1905001"/>
            <a:ext cx="8322072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104" y="4344989"/>
            <a:ext cx="832207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41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392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9906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0511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035" y="4344989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82220" y="2355850"/>
            <a:ext cx="8330957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3543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82506" y="1905000"/>
            <a:ext cx="8710745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074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035" y="4344989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82220" y="2355850"/>
            <a:ext cx="8330957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918438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12750" y="1411552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655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12875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116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411553"/>
            <a:ext cx="44577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1553"/>
            <a:ext cx="44577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1568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757802"/>
            <a:ext cx="44577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749" y="2174875"/>
            <a:ext cx="44577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3147" y="1757802"/>
            <a:ext cx="446010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461139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456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972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8411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08388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750" y="230188"/>
            <a:ext cx="90805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2750" y="1412875"/>
            <a:ext cx="90805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9" r:id="rId10"/>
    <p:sldLayoutId id="2147483690" r:id="rId11"/>
    <p:sldLayoutId id="2147483687" r:id="rId12"/>
  </p:sldLayoutIdLst>
  <p:transition>
    <p:fade/>
  </p:transition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4"/>
            <a:ext cx="9906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2750" y="230188"/>
            <a:ext cx="90805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82506" y="1905000"/>
            <a:ext cx="8710744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/>
        </p:nvSpPr>
        <p:spPr>
          <a:xfrm>
            <a:off x="1280592" y="44624"/>
            <a:ext cx="7532538" cy="60939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>
            <a:sp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lang="en-US" sz="4800" kern="1200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14363" fontAlgn="auto"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★ご存知</a:t>
            </a:r>
            <a:r>
              <a:rPr lang="ja-JP" altLang="en-US" sz="4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でした</a:t>
            </a: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か？美容</a:t>
            </a:r>
            <a:r>
              <a:rPr lang="ja-JP" altLang="en-US" sz="4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</a:rPr>
              <a:t>歯科★</a:t>
            </a:r>
            <a:endParaRPr sz="44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</a:endParaRPr>
          </a:p>
        </p:txBody>
      </p:sp>
      <p:sp>
        <p:nvSpPr>
          <p:cNvPr id="35" name="Text Placeholder 2"/>
          <p:cNvSpPr>
            <a:spLocks noGrp="1"/>
          </p:cNvSpPr>
          <p:nvPr/>
        </p:nvSpPr>
        <p:spPr bwMode="auto">
          <a:xfrm>
            <a:off x="723777" y="912977"/>
            <a:ext cx="858348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96875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歯科口腔外科領域で気になっていることは？</a:t>
            </a:r>
            <a:endParaRPr lang="en-US" altLang="ja-JP" b="1" dirty="0" smtClean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36" name="Rounded Rectangle 3"/>
          <p:cNvSpPr/>
          <p:nvPr/>
        </p:nvSpPr>
        <p:spPr bwMode="auto">
          <a:xfrm>
            <a:off x="469254" y="4949888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口腔</a:t>
            </a:r>
            <a:r>
              <a:rPr lang="ja-JP" altLang="en-US" sz="2000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ヒアルロン</a:t>
            </a: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酸治療</a:t>
            </a:r>
            <a:endParaRPr lang="ja-JP" altLang="en-US" sz="2000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37" name="Rounded Rectangle 5"/>
          <p:cNvSpPr/>
          <p:nvPr/>
        </p:nvSpPr>
        <p:spPr bwMode="auto">
          <a:xfrm>
            <a:off x="470073" y="3721289"/>
            <a:ext cx="8966672" cy="108012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endParaRPr lang="ja-JP" altLang="en-US" sz="23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38" name="Rounded Rectangle 8"/>
          <p:cNvSpPr/>
          <p:nvPr/>
        </p:nvSpPr>
        <p:spPr bwMode="auto">
          <a:xfrm>
            <a:off x="469254" y="1786365"/>
            <a:ext cx="8967491" cy="1790908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endParaRPr lang="ja-JP" altLang="en-US" sz="23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39" name="Text Placeholder 2"/>
          <p:cNvSpPr txBox="1">
            <a:spLocks/>
          </p:cNvSpPr>
          <p:nvPr/>
        </p:nvSpPr>
        <p:spPr bwMode="auto">
          <a:xfrm>
            <a:off x="689431" y="3768907"/>
            <a:ext cx="852795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法令線・たるみ・小じわに対する関心は、虫歯以上であることがわかりました。</a:t>
            </a:r>
            <a:endParaRPr lang="en-US" altLang="ja-JP" sz="3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61" y="2283008"/>
            <a:ext cx="8820472" cy="862217"/>
          </a:xfrm>
          <a:prstGeom prst="rect">
            <a:avLst/>
          </a:prstGeom>
        </p:spPr>
      </p:pic>
      <p:sp>
        <p:nvSpPr>
          <p:cNvPr id="43" name="テキスト ボックス 12"/>
          <p:cNvSpPr txBox="1"/>
          <p:nvPr/>
        </p:nvSpPr>
        <p:spPr>
          <a:xfrm>
            <a:off x="795785" y="1345025"/>
            <a:ext cx="846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r>
              <a:rPr kumimoji="1" lang="ja-JP" altLang="en-US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⇒複数の歯科医院で、</a:t>
            </a:r>
            <a:r>
              <a:rPr kumimoji="1" lang="en-US" altLang="ja-JP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700</a:t>
            </a:r>
            <a:r>
              <a:rPr kumimoji="1" lang="ja-JP" altLang="en-US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名以上の患者様にうかがったデータがあります。すると</a:t>
            </a:r>
            <a:r>
              <a:rPr kumimoji="1" lang="en-US" altLang="ja-JP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…</a:t>
            </a:r>
            <a:endParaRPr kumimoji="1" lang="ja-JP" altLang="en-US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4" name="テキスト ボックス 13"/>
          <p:cNvSpPr txBox="1"/>
          <p:nvPr/>
        </p:nvSpPr>
        <p:spPr>
          <a:xfrm>
            <a:off x="1119067" y="2483284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歯周病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(230)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5" name="テキスト ボックス 14"/>
          <p:cNvSpPr txBox="1"/>
          <p:nvPr/>
        </p:nvSpPr>
        <p:spPr>
          <a:xfrm>
            <a:off x="3549822" y="2483284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歯の色や形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166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6" name="テキスト ボックス 15"/>
          <p:cNvSpPr txBox="1"/>
          <p:nvPr/>
        </p:nvSpPr>
        <p:spPr>
          <a:xfrm>
            <a:off x="4693856" y="2483284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歯並び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(112)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7" name="テキスト ボックス 17"/>
          <p:cNvSpPr txBox="1"/>
          <p:nvPr/>
        </p:nvSpPr>
        <p:spPr>
          <a:xfrm>
            <a:off x="5498724" y="248328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口臭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8" name="テキスト ボックス 18"/>
          <p:cNvSpPr txBox="1"/>
          <p:nvPr/>
        </p:nvSpPr>
        <p:spPr>
          <a:xfrm>
            <a:off x="6119083" y="2360173"/>
            <a:ext cx="611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歯茎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色形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9" name="テキスト ボックス 19"/>
          <p:cNvSpPr txBox="1"/>
          <p:nvPr/>
        </p:nvSpPr>
        <p:spPr>
          <a:xfrm>
            <a:off x="6630020" y="2483284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法令線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(100)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0" name="テキスト ボックス 20"/>
          <p:cNvSpPr txBox="1"/>
          <p:nvPr/>
        </p:nvSpPr>
        <p:spPr>
          <a:xfrm>
            <a:off x="6031116" y="1810786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詰め物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の色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(49)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1" name="テキスト ボックス 21"/>
          <p:cNvSpPr txBox="1"/>
          <p:nvPr/>
        </p:nvSpPr>
        <p:spPr>
          <a:xfrm>
            <a:off x="8152333" y="1841563"/>
            <a:ext cx="65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唇の形　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(12)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2" name="テキスト ボックス 22"/>
          <p:cNvSpPr txBox="1"/>
          <p:nvPr/>
        </p:nvSpPr>
        <p:spPr>
          <a:xfrm>
            <a:off x="6956731" y="181078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たるみ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(48)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4" name="テキスト ボックス 23"/>
          <p:cNvSpPr txBox="1"/>
          <p:nvPr/>
        </p:nvSpPr>
        <p:spPr>
          <a:xfrm>
            <a:off x="7564951" y="1810786"/>
            <a:ext cx="617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小じわ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(37)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5" name="テキスト ボックス 24"/>
          <p:cNvSpPr txBox="1"/>
          <p:nvPr/>
        </p:nvSpPr>
        <p:spPr>
          <a:xfrm>
            <a:off x="8779491" y="1841563"/>
            <a:ext cx="65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>
              <a:lnSpc>
                <a:spcPts val="1200"/>
              </a:lnSpc>
            </a:pPr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その他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6" name="テキスト ボックス 25"/>
          <p:cNvSpPr txBox="1"/>
          <p:nvPr/>
        </p:nvSpPr>
        <p:spPr>
          <a:xfrm>
            <a:off x="8374998" y="2483284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特に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ない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(144)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567369" y="2483284"/>
            <a:ext cx="56618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pPr algn="ctr"/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虫歯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/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en-US" altLang="ja-JP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166)</a:t>
            </a:r>
            <a:endParaRPr lang="ja-JP" altLang="en-US" sz="1200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6578702" y="2209121"/>
            <a:ext cx="803320" cy="274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310014" y="2209121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7886078" y="2209121"/>
            <a:ext cx="14401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>
            <a:off x="8246118" y="2185048"/>
            <a:ext cx="216024" cy="3121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55" idx="2"/>
          </p:cNvCxnSpPr>
          <p:nvPr/>
        </p:nvCxnSpPr>
        <p:spPr>
          <a:xfrm flipV="1">
            <a:off x="8282122" y="2241673"/>
            <a:ext cx="825996" cy="255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56"/>
          <p:cNvSpPr txBox="1"/>
          <p:nvPr/>
        </p:nvSpPr>
        <p:spPr>
          <a:xfrm>
            <a:off x="5348202" y="3157032"/>
            <a:ext cx="40126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r>
              <a:rPr kumimoji="1"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＊</a:t>
            </a:r>
            <a:r>
              <a:rPr kumimoji="1" lang="en-US" altLang="ja-JP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2012</a:t>
            </a:r>
            <a:r>
              <a:rPr kumimoji="1"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　第</a:t>
            </a:r>
            <a:r>
              <a:rPr kumimoji="1" lang="en-US" altLang="ja-JP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12</a:t>
            </a:r>
            <a:r>
              <a:rPr kumimoji="1" lang="ja-JP" altLang="en-US" sz="105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回日本抗加齢において発表されていたデータより</a:t>
            </a:r>
            <a:endParaRPr kumimoji="1" lang="ja-JP" altLang="en-US" sz="105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8" name="Rounded Rectangle 3"/>
          <p:cNvSpPr/>
          <p:nvPr/>
        </p:nvSpPr>
        <p:spPr bwMode="auto">
          <a:xfrm>
            <a:off x="3513659" y="4949888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歯科ボツリヌス</a:t>
            </a:r>
            <a:r>
              <a:rPr lang="ja-JP" altLang="en-US" sz="2000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治療</a:t>
            </a:r>
          </a:p>
        </p:txBody>
      </p:sp>
      <p:sp>
        <p:nvSpPr>
          <p:cNvPr id="69" name="Rounded Rectangle 3"/>
          <p:cNvSpPr/>
          <p:nvPr/>
        </p:nvSpPr>
        <p:spPr bwMode="auto">
          <a:xfrm>
            <a:off x="6558064" y="4949888"/>
            <a:ext cx="2878681" cy="499594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SzPct val="100000"/>
            </a:pPr>
            <a:r>
              <a:rPr lang="ja-JP" altLang="en-US" sz="2000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プラセンタ療法</a:t>
            </a:r>
            <a:endParaRPr lang="ja-JP" altLang="en-US" sz="2000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  <p:sp>
        <p:nvSpPr>
          <p:cNvPr id="70" name="Text Placeholder 2"/>
          <p:cNvSpPr txBox="1">
            <a:spLocks/>
          </p:cNvSpPr>
          <p:nvPr/>
        </p:nvSpPr>
        <p:spPr bwMode="auto">
          <a:xfrm>
            <a:off x="723777" y="5663570"/>
            <a:ext cx="8583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ngsana New" pitchFamily="18" charset="-34"/>
              </a:defRPr>
            </a:lvl9pPr>
          </a:lstStyle>
          <a:p>
            <a:r>
              <a:rPr lang="ja-JP" altLang="en-US" sz="2800" b="1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本院</a:t>
            </a:r>
            <a:r>
              <a:rPr lang="ja-JP" altLang="en-US" sz="2800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でも施術を導入し、好評をいただいております。</a:t>
            </a:r>
            <a:endParaRPr lang="en-US" altLang="ja-JP" sz="2800" b="1" dirty="0" smtClean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  <a:p>
            <a:r>
              <a:rPr lang="ja-JP" altLang="en-US" sz="2800" b="1" dirty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お気軽</a:t>
            </a:r>
            <a:r>
              <a:rPr lang="ja-JP" altLang="en-US" sz="2800" b="1" dirty="0" smtClean="0">
                <a:solidFill>
                  <a:srgbClr val="0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Meiryo UI" pitchFamily="50" charset="-128"/>
                <a:sym typeface="Calibri" pitchFamily="34" charset="0"/>
              </a:rPr>
              <a:t>にスタッフまでお声かけくださいませ。</a:t>
            </a:r>
            <a:endParaRPr lang="en-US" altLang="ja-JP" sz="2800" b="1" dirty="0" smtClean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Meiryo UI" pitchFamily="50" charset="-128"/>
              <a:sym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blue-green Sego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1_White Template with blue-green Segoe</Template>
  <TotalTime>64</TotalTime>
  <Words>267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1_White Template with blue-green Segoe</vt:lpstr>
      <vt:lpstr>White with Courier font for code slides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のガイドライン</dc:title>
  <dc:creator>GLOBAL</dc:creator>
  <cp:lastModifiedBy>GLOBAL</cp:lastModifiedBy>
  <cp:revision>10</cp:revision>
  <dcterms:created xsi:type="dcterms:W3CDTF">2014-04-01T11:30:15Z</dcterms:created>
  <dcterms:modified xsi:type="dcterms:W3CDTF">2014-04-01T13:38:44Z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